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4100" r:id="rId3"/>
    <p:sldId id="4105" r:id="rId4"/>
    <p:sldId id="4110" r:id="rId5"/>
    <p:sldId id="4111" r:id="rId6"/>
    <p:sldId id="410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30" autoAdjust="0"/>
    <p:restoredTop sz="90097" autoAdjust="0"/>
  </p:normalViewPr>
  <p:slideViewPr>
    <p:cSldViewPr snapToGrid="0">
      <p:cViewPr varScale="1">
        <p:scale>
          <a:sx n="103" d="100"/>
          <a:sy n="103" d="100"/>
        </p:scale>
        <p:origin x="109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46847F-5154-4A67-AD38-21EA15B9D28B}" type="datetimeFigureOut">
              <a:rPr lang="en-GB" smtClean="0"/>
              <a:t>16/09/2022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8ED8E4-A6DB-4164-A13E-FB22185C61F8}" type="slidenum">
              <a:rPr lang="en-GB" smtClean="0"/>
              <a:t>‹#›</a:t>
            </a:fld>
            <a:endParaRPr lang="en-GB" dirty="0"/>
          </a:p>
        </p:txBody>
      </p:sp>
    </p:spTree>
    <p:extLst>
      <p:ext uri="{BB962C8B-B14F-4D97-AF65-F5344CB8AC3E}">
        <p14:creationId xmlns:p14="http://schemas.microsoft.com/office/powerpoint/2010/main" val="3647578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B17F8B4-7989-41CD-A752-23C8AA34A34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5349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A9092-BF50-4DA9-88DC-ED3B437FCC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098007-74FC-4301-BB05-47424A11B0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0F80B36-8549-4AFE-BF6F-F9EC72876907}"/>
              </a:ext>
            </a:extLst>
          </p:cNvPr>
          <p:cNvSpPr>
            <a:spLocks noGrp="1"/>
          </p:cNvSpPr>
          <p:nvPr>
            <p:ph type="dt" sz="half" idx="10"/>
          </p:nvPr>
        </p:nvSpPr>
        <p:spPr/>
        <p:txBody>
          <a:bodyPr/>
          <a:lstStyle/>
          <a:p>
            <a:fld id="{FD13A645-7E67-404F-A324-1F151670C5D1}" type="datetimeFigureOut">
              <a:rPr lang="en-GB" smtClean="0"/>
              <a:t>16/09/2022</a:t>
            </a:fld>
            <a:endParaRPr lang="en-GB" dirty="0"/>
          </a:p>
        </p:txBody>
      </p:sp>
      <p:sp>
        <p:nvSpPr>
          <p:cNvPr id="5" name="Footer Placeholder 4">
            <a:extLst>
              <a:ext uri="{FF2B5EF4-FFF2-40B4-BE49-F238E27FC236}">
                <a16:creationId xmlns:a16="http://schemas.microsoft.com/office/drawing/2014/main" id="{3E875856-B4D6-4E16-82E4-8270AC22460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E9B4EB8-0E9D-4843-8C04-68DA067905BB}"/>
              </a:ext>
            </a:extLst>
          </p:cNvPr>
          <p:cNvSpPr>
            <a:spLocks noGrp="1"/>
          </p:cNvSpPr>
          <p:nvPr>
            <p:ph type="sldNum" sz="quarter" idx="12"/>
          </p:nvPr>
        </p:nvSpPr>
        <p:spPr/>
        <p:txBody>
          <a:bodyPr/>
          <a:lstStyle/>
          <a:p>
            <a:fld id="{3769AD3D-3634-481D-9212-090F3ECC361C}" type="slidenum">
              <a:rPr lang="en-GB" smtClean="0"/>
              <a:t>‹#›</a:t>
            </a:fld>
            <a:endParaRPr lang="en-GB" dirty="0"/>
          </a:p>
        </p:txBody>
      </p:sp>
    </p:spTree>
    <p:extLst>
      <p:ext uri="{BB962C8B-B14F-4D97-AF65-F5344CB8AC3E}">
        <p14:creationId xmlns:p14="http://schemas.microsoft.com/office/powerpoint/2010/main" val="20734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056E5-DF4A-4D52-A9F5-17B1F3BD4D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BF6C81C-6DE1-409D-89C1-76D7BD2CA4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F37EBD-FA2B-45F1-A95E-AC68AE14FAD9}"/>
              </a:ext>
            </a:extLst>
          </p:cNvPr>
          <p:cNvSpPr>
            <a:spLocks noGrp="1"/>
          </p:cNvSpPr>
          <p:nvPr>
            <p:ph type="dt" sz="half" idx="10"/>
          </p:nvPr>
        </p:nvSpPr>
        <p:spPr/>
        <p:txBody>
          <a:bodyPr/>
          <a:lstStyle/>
          <a:p>
            <a:fld id="{FD13A645-7E67-404F-A324-1F151670C5D1}" type="datetimeFigureOut">
              <a:rPr lang="en-GB" smtClean="0"/>
              <a:t>16/09/2022</a:t>
            </a:fld>
            <a:endParaRPr lang="en-GB" dirty="0"/>
          </a:p>
        </p:txBody>
      </p:sp>
      <p:sp>
        <p:nvSpPr>
          <p:cNvPr id="5" name="Footer Placeholder 4">
            <a:extLst>
              <a:ext uri="{FF2B5EF4-FFF2-40B4-BE49-F238E27FC236}">
                <a16:creationId xmlns:a16="http://schemas.microsoft.com/office/drawing/2014/main" id="{1A8B7318-7677-4EBC-93CB-D6B558D706A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3F5B345-7EEB-4CF4-BAC3-2F2156596388}"/>
              </a:ext>
            </a:extLst>
          </p:cNvPr>
          <p:cNvSpPr>
            <a:spLocks noGrp="1"/>
          </p:cNvSpPr>
          <p:nvPr>
            <p:ph type="sldNum" sz="quarter" idx="12"/>
          </p:nvPr>
        </p:nvSpPr>
        <p:spPr/>
        <p:txBody>
          <a:bodyPr/>
          <a:lstStyle/>
          <a:p>
            <a:fld id="{3769AD3D-3634-481D-9212-090F3ECC361C}" type="slidenum">
              <a:rPr lang="en-GB" smtClean="0"/>
              <a:t>‹#›</a:t>
            </a:fld>
            <a:endParaRPr lang="en-GB" dirty="0"/>
          </a:p>
        </p:txBody>
      </p:sp>
    </p:spTree>
    <p:extLst>
      <p:ext uri="{BB962C8B-B14F-4D97-AF65-F5344CB8AC3E}">
        <p14:creationId xmlns:p14="http://schemas.microsoft.com/office/powerpoint/2010/main" val="3173046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06B284-0038-4683-BE0E-D79B89C5A1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F1108E-E1AB-4821-847E-DB12665D51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5998F3-715F-484E-9C9E-0BBE80E27F77}"/>
              </a:ext>
            </a:extLst>
          </p:cNvPr>
          <p:cNvSpPr>
            <a:spLocks noGrp="1"/>
          </p:cNvSpPr>
          <p:nvPr>
            <p:ph type="dt" sz="half" idx="10"/>
          </p:nvPr>
        </p:nvSpPr>
        <p:spPr/>
        <p:txBody>
          <a:bodyPr/>
          <a:lstStyle/>
          <a:p>
            <a:fld id="{FD13A645-7E67-404F-A324-1F151670C5D1}" type="datetimeFigureOut">
              <a:rPr lang="en-GB" smtClean="0"/>
              <a:t>16/09/2022</a:t>
            </a:fld>
            <a:endParaRPr lang="en-GB" dirty="0"/>
          </a:p>
        </p:txBody>
      </p:sp>
      <p:sp>
        <p:nvSpPr>
          <p:cNvPr id="5" name="Footer Placeholder 4">
            <a:extLst>
              <a:ext uri="{FF2B5EF4-FFF2-40B4-BE49-F238E27FC236}">
                <a16:creationId xmlns:a16="http://schemas.microsoft.com/office/drawing/2014/main" id="{5B96386E-C827-4A16-9EDE-7CE7B39CAEE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0FE9363-6451-43A3-A817-1FF8B0296489}"/>
              </a:ext>
            </a:extLst>
          </p:cNvPr>
          <p:cNvSpPr>
            <a:spLocks noGrp="1"/>
          </p:cNvSpPr>
          <p:nvPr>
            <p:ph type="sldNum" sz="quarter" idx="12"/>
          </p:nvPr>
        </p:nvSpPr>
        <p:spPr/>
        <p:txBody>
          <a:bodyPr/>
          <a:lstStyle/>
          <a:p>
            <a:fld id="{3769AD3D-3634-481D-9212-090F3ECC361C}" type="slidenum">
              <a:rPr lang="en-GB" smtClean="0"/>
              <a:t>‹#›</a:t>
            </a:fld>
            <a:endParaRPr lang="en-GB" dirty="0"/>
          </a:p>
        </p:txBody>
      </p:sp>
    </p:spTree>
    <p:extLst>
      <p:ext uri="{BB962C8B-B14F-4D97-AF65-F5344CB8AC3E}">
        <p14:creationId xmlns:p14="http://schemas.microsoft.com/office/powerpoint/2010/main" val="321908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46A14-D864-4B1D-9840-7D0F147C60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0DE63E-652D-4F4F-B3A4-7D22B2310D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426C8D-74DA-45D9-9813-24E19975C0B3}"/>
              </a:ext>
            </a:extLst>
          </p:cNvPr>
          <p:cNvSpPr>
            <a:spLocks noGrp="1"/>
          </p:cNvSpPr>
          <p:nvPr>
            <p:ph type="dt" sz="half" idx="10"/>
          </p:nvPr>
        </p:nvSpPr>
        <p:spPr/>
        <p:txBody>
          <a:bodyPr/>
          <a:lstStyle/>
          <a:p>
            <a:fld id="{FD13A645-7E67-404F-A324-1F151670C5D1}" type="datetimeFigureOut">
              <a:rPr lang="en-GB" smtClean="0"/>
              <a:t>16/09/2022</a:t>
            </a:fld>
            <a:endParaRPr lang="en-GB" dirty="0"/>
          </a:p>
        </p:txBody>
      </p:sp>
      <p:sp>
        <p:nvSpPr>
          <p:cNvPr id="5" name="Footer Placeholder 4">
            <a:extLst>
              <a:ext uri="{FF2B5EF4-FFF2-40B4-BE49-F238E27FC236}">
                <a16:creationId xmlns:a16="http://schemas.microsoft.com/office/drawing/2014/main" id="{B6CF91BB-346E-433A-84E9-B6A0C1D3FA2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B0D1452-D72E-4407-A112-FBF95463A2DF}"/>
              </a:ext>
            </a:extLst>
          </p:cNvPr>
          <p:cNvSpPr>
            <a:spLocks noGrp="1"/>
          </p:cNvSpPr>
          <p:nvPr>
            <p:ph type="sldNum" sz="quarter" idx="12"/>
          </p:nvPr>
        </p:nvSpPr>
        <p:spPr/>
        <p:txBody>
          <a:bodyPr/>
          <a:lstStyle/>
          <a:p>
            <a:fld id="{3769AD3D-3634-481D-9212-090F3ECC361C}" type="slidenum">
              <a:rPr lang="en-GB" smtClean="0"/>
              <a:t>‹#›</a:t>
            </a:fld>
            <a:endParaRPr lang="en-GB" dirty="0"/>
          </a:p>
        </p:txBody>
      </p:sp>
    </p:spTree>
    <p:extLst>
      <p:ext uri="{BB962C8B-B14F-4D97-AF65-F5344CB8AC3E}">
        <p14:creationId xmlns:p14="http://schemas.microsoft.com/office/powerpoint/2010/main" val="1804527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3FFE1-77C8-43CA-97EA-FBF02A4825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FCDC768-CA6B-4155-B340-2641AF88B3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12F24B-D60A-4930-8216-17F247D5F9E7}"/>
              </a:ext>
            </a:extLst>
          </p:cNvPr>
          <p:cNvSpPr>
            <a:spLocks noGrp="1"/>
          </p:cNvSpPr>
          <p:nvPr>
            <p:ph type="dt" sz="half" idx="10"/>
          </p:nvPr>
        </p:nvSpPr>
        <p:spPr/>
        <p:txBody>
          <a:bodyPr/>
          <a:lstStyle/>
          <a:p>
            <a:fld id="{FD13A645-7E67-404F-A324-1F151670C5D1}" type="datetimeFigureOut">
              <a:rPr lang="en-GB" smtClean="0"/>
              <a:t>16/09/2022</a:t>
            </a:fld>
            <a:endParaRPr lang="en-GB" dirty="0"/>
          </a:p>
        </p:txBody>
      </p:sp>
      <p:sp>
        <p:nvSpPr>
          <p:cNvPr id="5" name="Footer Placeholder 4">
            <a:extLst>
              <a:ext uri="{FF2B5EF4-FFF2-40B4-BE49-F238E27FC236}">
                <a16:creationId xmlns:a16="http://schemas.microsoft.com/office/drawing/2014/main" id="{9C8B56B0-3A72-4CCF-AF77-0BACE4A57C8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1EADB9A-84D1-4CD4-8E97-004DD488DBD0}"/>
              </a:ext>
            </a:extLst>
          </p:cNvPr>
          <p:cNvSpPr>
            <a:spLocks noGrp="1"/>
          </p:cNvSpPr>
          <p:nvPr>
            <p:ph type="sldNum" sz="quarter" idx="12"/>
          </p:nvPr>
        </p:nvSpPr>
        <p:spPr/>
        <p:txBody>
          <a:bodyPr/>
          <a:lstStyle/>
          <a:p>
            <a:fld id="{3769AD3D-3634-481D-9212-090F3ECC361C}" type="slidenum">
              <a:rPr lang="en-GB" smtClean="0"/>
              <a:t>‹#›</a:t>
            </a:fld>
            <a:endParaRPr lang="en-GB" dirty="0"/>
          </a:p>
        </p:txBody>
      </p:sp>
    </p:spTree>
    <p:extLst>
      <p:ext uri="{BB962C8B-B14F-4D97-AF65-F5344CB8AC3E}">
        <p14:creationId xmlns:p14="http://schemas.microsoft.com/office/powerpoint/2010/main" val="1788095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8A749-5D48-4BCB-B598-204779B65B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03F40A-5369-4381-9397-A3BF338931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FF160F6-4B0C-4F90-9DAC-1AAFD6F524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E339CC3-059C-4EE2-8B43-7CE4FBA2288A}"/>
              </a:ext>
            </a:extLst>
          </p:cNvPr>
          <p:cNvSpPr>
            <a:spLocks noGrp="1"/>
          </p:cNvSpPr>
          <p:nvPr>
            <p:ph type="dt" sz="half" idx="10"/>
          </p:nvPr>
        </p:nvSpPr>
        <p:spPr/>
        <p:txBody>
          <a:bodyPr/>
          <a:lstStyle/>
          <a:p>
            <a:fld id="{FD13A645-7E67-404F-A324-1F151670C5D1}" type="datetimeFigureOut">
              <a:rPr lang="en-GB" smtClean="0"/>
              <a:t>16/09/2022</a:t>
            </a:fld>
            <a:endParaRPr lang="en-GB" dirty="0"/>
          </a:p>
        </p:txBody>
      </p:sp>
      <p:sp>
        <p:nvSpPr>
          <p:cNvPr id="6" name="Footer Placeholder 5">
            <a:extLst>
              <a:ext uri="{FF2B5EF4-FFF2-40B4-BE49-F238E27FC236}">
                <a16:creationId xmlns:a16="http://schemas.microsoft.com/office/drawing/2014/main" id="{B1BF3F23-14B6-4F07-A038-47DEEC0F6D4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C6DD5AE-A40A-4AE1-A738-8B0D34E5FF5C}"/>
              </a:ext>
            </a:extLst>
          </p:cNvPr>
          <p:cNvSpPr>
            <a:spLocks noGrp="1"/>
          </p:cNvSpPr>
          <p:nvPr>
            <p:ph type="sldNum" sz="quarter" idx="12"/>
          </p:nvPr>
        </p:nvSpPr>
        <p:spPr/>
        <p:txBody>
          <a:bodyPr/>
          <a:lstStyle/>
          <a:p>
            <a:fld id="{3769AD3D-3634-481D-9212-090F3ECC361C}" type="slidenum">
              <a:rPr lang="en-GB" smtClean="0"/>
              <a:t>‹#›</a:t>
            </a:fld>
            <a:endParaRPr lang="en-GB" dirty="0"/>
          </a:p>
        </p:txBody>
      </p:sp>
    </p:spTree>
    <p:extLst>
      <p:ext uri="{BB962C8B-B14F-4D97-AF65-F5344CB8AC3E}">
        <p14:creationId xmlns:p14="http://schemas.microsoft.com/office/powerpoint/2010/main" val="691896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27808-DDC5-4B26-A0DE-319771677B3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7497EE9-5BEF-40C1-B3D9-54AF7CE053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49255B-EDA9-4E19-B1F1-E3CFDF0332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108B8D8-0180-4C29-B57E-9B4B19BAC7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E02928-5A55-4075-83C7-BA5792D661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88DAAA4-998F-4497-818A-BD24CDBF1E4C}"/>
              </a:ext>
            </a:extLst>
          </p:cNvPr>
          <p:cNvSpPr>
            <a:spLocks noGrp="1"/>
          </p:cNvSpPr>
          <p:nvPr>
            <p:ph type="dt" sz="half" idx="10"/>
          </p:nvPr>
        </p:nvSpPr>
        <p:spPr/>
        <p:txBody>
          <a:bodyPr/>
          <a:lstStyle/>
          <a:p>
            <a:fld id="{FD13A645-7E67-404F-A324-1F151670C5D1}" type="datetimeFigureOut">
              <a:rPr lang="en-GB" smtClean="0"/>
              <a:t>16/09/2022</a:t>
            </a:fld>
            <a:endParaRPr lang="en-GB" dirty="0"/>
          </a:p>
        </p:txBody>
      </p:sp>
      <p:sp>
        <p:nvSpPr>
          <p:cNvPr id="8" name="Footer Placeholder 7">
            <a:extLst>
              <a:ext uri="{FF2B5EF4-FFF2-40B4-BE49-F238E27FC236}">
                <a16:creationId xmlns:a16="http://schemas.microsoft.com/office/drawing/2014/main" id="{62D84F31-C980-4505-A854-75BEE044EDDD}"/>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49D819FA-A80F-4F82-A0A7-C191FA9D4FF8}"/>
              </a:ext>
            </a:extLst>
          </p:cNvPr>
          <p:cNvSpPr>
            <a:spLocks noGrp="1"/>
          </p:cNvSpPr>
          <p:nvPr>
            <p:ph type="sldNum" sz="quarter" idx="12"/>
          </p:nvPr>
        </p:nvSpPr>
        <p:spPr/>
        <p:txBody>
          <a:bodyPr/>
          <a:lstStyle/>
          <a:p>
            <a:fld id="{3769AD3D-3634-481D-9212-090F3ECC361C}" type="slidenum">
              <a:rPr lang="en-GB" smtClean="0"/>
              <a:t>‹#›</a:t>
            </a:fld>
            <a:endParaRPr lang="en-GB" dirty="0"/>
          </a:p>
        </p:txBody>
      </p:sp>
    </p:spTree>
    <p:extLst>
      <p:ext uri="{BB962C8B-B14F-4D97-AF65-F5344CB8AC3E}">
        <p14:creationId xmlns:p14="http://schemas.microsoft.com/office/powerpoint/2010/main" val="82410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9DCEF-EE5B-469F-9B18-5BE25C3DF1A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A130BFD-542E-4DD2-A6A2-5A70E3B18CAE}"/>
              </a:ext>
            </a:extLst>
          </p:cNvPr>
          <p:cNvSpPr>
            <a:spLocks noGrp="1"/>
          </p:cNvSpPr>
          <p:nvPr>
            <p:ph type="dt" sz="half" idx="10"/>
          </p:nvPr>
        </p:nvSpPr>
        <p:spPr/>
        <p:txBody>
          <a:bodyPr/>
          <a:lstStyle/>
          <a:p>
            <a:fld id="{FD13A645-7E67-404F-A324-1F151670C5D1}" type="datetimeFigureOut">
              <a:rPr lang="en-GB" smtClean="0"/>
              <a:t>16/09/2022</a:t>
            </a:fld>
            <a:endParaRPr lang="en-GB" dirty="0"/>
          </a:p>
        </p:txBody>
      </p:sp>
      <p:sp>
        <p:nvSpPr>
          <p:cNvPr id="4" name="Footer Placeholder 3">
            <a:extLst>
              <a:ext uri="{FF2B5EF4-FFF2-40B4-BE49-F238E27FC236}">
                <a16:creationId xmlns:a16="http://schemas.microsoft.com/office/drawing/2014/main" id="{C8DD1FCD-6BE5-40A3-9157-E655BCCF7F45}"/>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4451A16-D343-4F60-B0D7-07ACD56A2D5F}"/>
              </a:ext>
            </a:extLst>
          </p:cNvPr>
          <p:cNvSpPr>
            <a:spLocks noGrp="1"/>
          </p:cNvSpPr>
          <p:nvPr>
            <p:ph type="sldNum" sz="quarter" idx="12"/>
          </p:nvPr>
        </p:nvSpPr>
        <p:spPr/>
        <p:txBody>
          <a:bodyPr/>
          <a:lstStyle/>
          <a:p>
            <a:fld id="{3769AD3D-3634-481D-9212-090F3ECC361C}" type="slidenum">
              <a:rPr lang="en-GB" smtClean="0"/>
              <a:t>‹#›</a:t>
            </a:fld>
            <a:endParaRPr lang="en-GB" dirty="0"/>
          </a:p>
        </p:txBody>
      </p:sp>
    </p:spTree>
    <p:extLst>
      <p:ext uri="{BB962C8B-B14F-4D97-AF65-F5344CB8AC3E}">
        <p14:creationId xmlns:p14="http://schemas.microsoft.com/office/powerpoint/2010/main" val="3346399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6399CF-EE6D-4369-B6BF-597EBF5408F6}"/>
              </a:ext>
            </a:extLst>
          </p:cNvPr>
          <p:cNvSpPr>
            <a:spLocks noGrp="1"/>
          </p:cNvSpPr>
          <p:nvPr>
            <p:ph type="dt" sz="half" idx="10"/>
          </p:nvPr>
        </p:nvSpPr>
        <p:spPr/>
        <p:txBody>
          <a:bodyPr/>
          <a:lstStyle/>
          <a:p>
            <a:fld id="{FD13A645-7E67-404F-A324-1F151670C5D1}" type="datetimeFigureOut">
              <a:rPr lang="en-GB" smtClean="0"/>
              <a:t>16/09/2022</a:t>
            </a:fld>
            <a:endParaRPr lang="en-GB" dirty="0"/>
          </a:p>
        </p:txBody>
      </p:sp>
      <p:sp>
        <p:nvSpPr>
          <p:cNvPr id="3" name="Footer Placeholder 2">
            <a:extLst>
              <a:ext uri="{FF2B5EF4-FFF2-40B4-BE49-F238E27FC236}">
                <a16:creationId xmlns:a16="http://schemas.microsoft.com/office/drawing/2014/main" id="{E3D65DA0-3F1E-4813-A40C-27307696B222}"/>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03FF3FD8-0499-4FF1-9EC4-CD491A90E4A7}"/>
              </a:ext>
            </a:extLst>
          </p:cNvPr>
          <p:cNvSpPr>
            <a:spLocks noGrp="1"/>
          </p:cNvSpPr>
          <p:nvPr>
            <p:ph type="sldNum" sz="quarter" idx="12"/>
          </p:nvPr>
        </p:nvSpPr>
        <p:spPr/>
        <p:txBody>
          <a:bodyPr/>
          <a:lstStyle/>
          <a:p>
            <a:fld id="{3769AD3D-3634-481D-9212-090F3ECC361C}" type="slidenum">
              <a:rPr lang="en-GB" smtClean="0"/>
              <a:t>‹#›</a:t>
            </a:fld>
            <a:endParaRPr lang="en-GB" dirty="0"/>
          </a:p>
        </p:txBody>
      </p:sp>
    </p:spTree>
    <p:extLst>
      <p:ext uri="{BB962C8B-B14F-4D97-AF65-F5344CB8AC3E}">
        <p14:creationId xmlns:p14="http://schemas.microsoft.com/office/powerpoint/2010/main" val="756527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07437-8A76-4650-9F65-13C6AE1039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3D2135B-D95E-4A48-B515-3258D33931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4A54AFB-2481-4728-9E09-63F92C28B2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1F3C3E-A082-4EFE-95F1-D30802FF7559}"/>
              </a:ext>
            </a:extLst>
          </p:cNvPr>
          <p:cNvSpPr>
            <a:spLocks noGrp="1"/>
          </p:cNvSpPr>
          <p:nvPr>
            <p:ph type="dt" sz="half" idx="10"/>
          </p:nvPr>
        </p:nvSpPr>
        <p:spPr/>
        <p:txBody>
          <a:bodyPr/>
          <a:lstStyle/>
          <a:p>
            <a:fld id="{FD13A645-7E67-404F-A324-1F151670C5D1}" type="datetimeFigureOut">
              <a:rPr lang="en-GB" smtClean="0"/>
              <a:t>16/09/2022</a:t>
            </a:fld>
            <a:endParaRPr lang="en-GB" dirty="0"/>
          </a:p>
        </p:txBody>
      </p:sp>
      <p:sp>
        <p:nvSpPr>
          <p:cNvPr id="6" name="Footer Placeholder 5">
            <a:extLst>
              <a:ext uri="{FF2B5EF4-FFF2-40B4-BE49-F238E27FC236}">
                <a16:creationId xmlns:a16="http://schemas.microsoft.com/office/drawing/2014/main" id="{80E5D636-1C06-41E4-8AE2-741D3D027AF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F3DF81B-22D9-4D12-BA12-A4EFF2AA8AF9}"/>
              </a:ext>
            </a:extLst>
          </p:cNvPr>
          <p:cNvSpPr>
            <a:spLocks noGrp="1"/>
          </p:cNvSpPr>
          <p:nvPr>
            <p:ph type="sldNum" sz="quarter" idx="12"/>
          </p:nvPr>
        </p:nvSpPr>
        <p:spPr/>
        <p:txBody>
          <a:bodyPr/>
          <a:lstStyle/>
          <a:p>
            <a:fld id="{3769AD3D-3634-481D-9212-090F3ECC361C}" type="slidenum">
              <a:rPr lang="en-GB" smtClean="0"/>
              <a:t>‹#›</a:t>
            </a:fld>
            <a:endParaRPr lang="en-GB" dirty="0"/>
          </a:p>
        </p:txBody>
      </p:sp>
    </p:spTree>
    <p:extLst>
      <p:ext uri="{BB962C8B-B14F-4D97-AF65-F5344CB8AC3E}">
        <p14:creationId xmlns:p14="http://schemas.microsoft.com/office/powerpoint/2010/main" val="2439957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F338-59E5-4C59-A5A5-3E1A8A7343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272F45-C5EA-4C42-A462-3CF94340FE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E93D45CE-5B18-4CD0-8CAE-1ACC8B4E12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113549-6DA6-4291-AA80-563813340FE8}"/>
              </a:ext>
            </a:extLst>
          </p:cNvPr>
          <p:cNvSpPr>
            <a:spLocks noGrp="1"/>
          </p:cNvSpPr>
          <p:nvPr>
            <p:ph type="dt" sz="half" idx="10"/>
          </p:nvPr>
        </p:nvSpPr>
        <p:spPr/>
        <p:txBody>
          <a:bodyPr/>
          <a:lstStyle/>
          <a:p>
            <a:fld id="{FD13A645-7E67-404F-A324-1F151670C5D1}" type="datetimeFigureOut">
              <a:rPr lang="en-GB" smtClean="0"/>
              <a:t>16/09/2022</a:t>
            </a:fld>
            <a:endParaRPr lang="en-GB" dirty="0"/>
          </a:p>
        </p:txBody>
      </p:sp>
      <p:sp>
        <p:nvSpPr>
          <p:cNvPr id="6" name="Footer Placeholder 5">
            <a:extLst>
              <a:ext uri="{FF2B5EF4-FFF2-40B4-BE49-F238E27FC236}">
                <a16:creationId xmlns:a16="http://schemas.microsoft.com/office/drawing/2014/main" id="{F31E605E-9C7A-410C-836C-3196B036F4E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620EE97-AF34-4D75-AF12-E5282A7FC13D}"/>
              </a:ext>
            </a:extLst>
          </p:cNvPr>
          <p:cNvSpPr>
            <a:spLocks noGrp="1"/>
          </p:cNvSpPr>
          <p:nvPr>
            <p:ph type="sldNum" sz="quarter" idx="12"/>
          </p:nvPr>
        </p:nvSpPr>
        <p:spPr/>
        <p:txBody>
          <a:bodyPr/>
          <a:lstStyle/>
          <a:p>
            <a:fld id="{3769AD3D-3634-481D-9212-090F3ECC361C}" type="slidenum">
              <a:rPr lang="en-GB" smtClean="0"/>
              <a:t>‹#›</a:t>
            </a:fld>
            <a:endParaRPr lang="en-GB" dirty="0"/>
          </a:p>
        </p:txBody>
      </p:sp>
    </p:spTree>
    <p:extLst>
      <p:ext uri="{BB962C8B-B14F-4D97-AF65-F5344CB8AC3E}">
        <p14:creationId xmlns:p14="http://schemas.microsoft.com/office/powerpoint/2010/main" val="993535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FE984E-22BF-4E22-8F03-3E11D0E375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7371B5-8164-455B-9DAC-C8A02C0381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EC31AC-026F-4339-9CEA-B07E457817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3A645-7E67-404F-A324-1F151670C5D1}" type="datetimeFigureOut">
              <a:rPr lang="en-GB" smtClean="0"/>
              <a:t>16/09/2022</a:t>
            </a:fld>
            <a:endParaRPr lang="en-GB" dirty="0"/>
          </a:p>
        </p:txBody>
      </p:sp>
      <p:sp>
        <p:nvSpPr>
          <p:cNvPr id="5" name="Footer Placeholder 4">
            <a:extLst>
              <a:ext uri="{FF2B5EF4-FFF2-40B4-BE49-F238E27FC236}">
                <a16:creationId xmlns:a16="http://schemas.microsoft.com/office/drawing/2014/main" id="{20A16D29-934F-4E17-A113-BD2CE2BBD4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1107169A-5300-4116-B440-D1BF629952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69AD3D-3634-481D-9212-090F3ECC361C}" type="slidenum">
              <a:rPr lang="en-GB" smtClean="0"/>
              <a:t>‹#›</a:t>
            </a:fld>
            <a:endParaRPr lang="en-GB" dirty="0"/>
          </a:p>
        </p:txBody>
      </p:sp>
    </p:spTree>
    <p:extLst>
      <p:ext uri="{BB962C8B-B14F-4D97-AF65-F5344CB8AC3E}">
        <p14:creationId xmlns:p14="http://schemas.microsoft.com/office/powerpoint/2010/main" val="2124421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000404E7-0B1B-428B-8DE6-0046BD323414}"/>
              </a:ext>
            </a:extLst>
          </p:cNvPr>
          <p:cNvSpPr>
            <a:spLocks noGrp="1"/>
          </p:cNvSpPr>
          <p:nvPr>
            <p:ph type="title"/>
          </p:nvPr>
        </p:nvSpPr>
        <p:spPr>
          <a:xfrm>
            <a:off x="405177" y="1579320"/>
            <a:ext cx="4766330" cy="1454051"/>
          </a:xfrm>
        </p:spPr>
        <p:txBody>
          <a:bodyPr>
            <a:normAutofit fontScale="90000"/>
          </a:bodyPr>
          <a:lstStyle/>
          <a:p>
            <a:r>
              <a:rPr lang="en-US" sz="3600" b="1" dirty="0">
                <a:latin typeface="Arial" panose="020B0604020202020204" pitchFamily="34" charset="0"/>
                <a:cs typeface="Arial" panose="020B0604020202020204" pitchFamily="34" charset="0"/>
              </a:rPr>
              <a:t>Annual Service Complaints Report 2021-22 </a:t>
            </a:r>
            <a:endParaRPr lang="en-GB" sz="3600" b="1" dirty="0">
              <a:latin typeface="Arial" panose="020B0604020202020204" pitchFamily="34" charset="0"/>
              <a:cs typeface="Arial" panose="020B0604020202020204" pitchFamily="34" charset="0"/>
            </a:endParaRPr>
          </a:p>
        </p:txBody>
      </p:sp>
      <p:sp>
        <p:nvSpPr>
          <p:cNvPr id="12" name="Content Placeholder 11">
            <a:extLst>
              <a:ext uri="{FF2B5EF4-FFF2-40B4-BE49-F238E27FC236}">
                <a16:creationId xmlns:a16="http://schemas.microsoft.com/office/drawing/2014/main" id="{34D36762-763A-42D8-8BBB-A233DD207D80}"/>
              </a:ext>
            </a:extLst>
          </p:cNvPr>
          <p:cNvSpPr>
            <a:spLocks noGrp="1"/>
          </p:cNvSpPr>
          <p:nvPr>
            <p:ph idx="1"/>
          </p:nvPr>
        </p:nvSpPr>
        <p:spPr>
          <a:xfrm>
            <a:off x="405177" y="3597203"/>
            <a:ext cx="4765949" cy="2852758"/>
          </a:xfrm>
        </p:spPr>
        <p:txBody>
          <a:bodyPr anchor="t">
            <a:normAutofit/>
          </a:bodyPr>
          <a:lstStyle/>
          <a:p>
            <a:pPr marL="0" indent="0">
              <a:buNone/>
            </a:pPr>
            <a:endParaRPr lang="en-US" dirty="0">
              <a:solidFill>
                <a:schemeClr val="tx2"/>
              </a:solidFill>
            </a:endParaRPr>
          </a:p>
          <a:p>
            <a:pPr marL="0" indent="0">
              <a:buNone/>
            </a:pPr>
            <a:r>
              <a:rPr lang="en-US" sz="2400" dirty="0">
                <a:latin typeface="Arial" panose="020B0604020202020204" pitchFamily="34" charset="0"/>
                <a:cs typeface="Arial" panose="020B0604020202020204" pitchFamily="34" charset="0"/>
              </a:rPr>
              <a:t>A summary of our performance against the Model Complaints Handling Procedure  </a:t>
            </a:r>
          </a:p>
        </p:txBody>
      </p:sp>
      <p:grpSp>
        <p:nvGrpSpPr>
          <p:cNvPr id="26" name="Group 25">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27" name="Freeform: Shape 26">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 name="Freeform: Shape 27">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8" name="Content Placeholder 7" descr="Logo, company name&#10;&#10;Description automatically generated">
            <a:extLst>
              <a:ext uri="{FF2B5EF4-FFF2-40B4-BE49-F238E27FC236}">
                <a16:creationId xmlns:a16="http://schemas.microsoft.com/office/drawing/2014/main" id="{2647C09E-78C4-4518-B430-580DAEC07C3A}"/>
              </a:ext>
            </a:extLst>
          </p:cNvPr>
          <p:cNvPicPr>
            <a:picLocks noChangeAspect="1"/>
          </p:cNvPicPr>
          <p:nvPr/>
        </p:nvPicPr>
        <p:blipFill rotWithShape="1">
          <a:blip r:embed="rId3"/>
          <a:srcRect l="1005"/>
          <a:stretch/>
        </p:blipFill>
        <p:spPr>
          <a:xfrm>
            <a:off x="7708392" y="2401574"/>
            <a:ext cx="4142232" cy="2978395"/>
          </a:xfrm>
          <a:prstGeom prst="rect">
            <a:avLst/>
          </a:prstGeom>
        </p:spPr>
      </p:pic>
    </p:spTree>
    <p:extLst>
      <p:ext uri="{BB962C8B-B14F-4D97-AF65-F5344CB8AC3E}">
        <p14:creationId xmlns:p14="http://schemas.microsoft.com/office/powerpoint/2010/main" val="929398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062FEF8-FDD1-451F-B720-E717E4CC7DD6}"/>
              </a:ext>
            </a:extLst>
          </p:cNvPr>
          <p:cNvSpPr>
            <a:spLocks noGrp="1"/>
          </p:cNvSpPr>
          <p:nvPr>
            <p:ph type="title"/>
          </p:nvPr>
        </p:nvSpPr>
        <p:spPr>
          <a:xfrm>
            <a:off x="227052" y="363992"/>
            <a:ext cx="10742400" cy="463668"/>
          </a:xfrm>
        </p:spPr>
        <p:txBody>
          <a:bodyPr>
            <a:noAutofit/>
          </a:bodyPr>
          <a:lstStyle/>
          <a:p>
            <a:r>
              <a:rPr lang="en-US" sz="3200" b="1" dirty="0">
                <a:solidFill>
                  <a:srgbClr val="7030A0"/>
                </a:solidFill>
                <a:latin typeface="Arial" panose="020B0604020202020204" pitchFamily="34" charset="0"/>
                <a:cs typeface="Arial" panose="020B0604020202020204" pitchFamily="34" charset="0"/>
              </a:rPr>
              <a:t>Stage 1 Complaints   </a:t>
            </a:r>
            <a:endParaRPr lang="en-GB" sz="3200" b="1" dirty="0">
              <a:solidFill>
                <a:srgbClr val="7030A0"/>
              </a:solidFill>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16166986-AD70-4CDE-8F6B-FE841BC30E5A}"/>
              </a:ext>
            </a:extLst>
          </p:cNvPr>
          <p:cNvSpPr txBox="1">
            <a:spLocks/>
          </p:cNvSpPr>
          <p:nvPr/>
        </p:nvSpPr>
        <p:spPr>
          <a:xfrm>
            <a:off x="227052" y="939801"/>
            <a:ext cx="4624348" cy="5293518"/>
          </a:xfrm>
          <a:prstGeom prst="rect">
            <a:avLst/>
          </a:prstGeom>
        </p:spPr>
        <p:txBody>
          <a:bodyPr vert="horz" lIns="0" tIns="0" rIns="0" bIns="0" rtlCol="0">
            <a:noAutofit/>
          </a:bodyPr>
          <a:lstStyle>
            <a:lvl1pPr marL="0" indent="0" algn="l" defTabSz="914377" rtl="0" eaLnBrk="1" latinLnBrk="0" hangingPunct="1">
              <a:lnSpc>
                <a:spcPct val="85000"/>
              </a:lnSpc>
              <a:spcBef>
                <a:spcPts val="1000"/>
              </a:spcBef>
              <a:buFont typeface="Arial" panose="020B0604020202020204" pitchFamily="34" charset="0"/>
              <a:buNone/>
              <a:defRPr sz="2000" b="0" kern="1200">
                <a:solidFill>
                  <a:schemeClr val="tx1"/>
                </a:solidFill>
                <a:latin typeface="+mj-lt"/>
                <a:ea typeface="+mn-ea"/>
                <a:cs typeface="+mn-cs"/>
              </a:defRPr>
            </a:lvl1pPr>
            <a:lvl2pPr marL="285744" indent="-285744" algn="l" defTabSz="914377" rtl="0" eaLnBrk="1" latinLnBrk="0" hangingPunct="1">
              <a:lnSpc>
                <a:spcPct val="85000"/>
              </a:lnSpc>
              <a:spcBef>
                <a:spcPts val="1000"/>
              </a:spcBef>
              <a:buClr>
                <a:schemeClr val="accent1"/>
              </a:buClr>
              <a:buFont typeface="Arial" panose="020B0604020202020204" pitchFamily="34" charset="0"/>
              <a:buChar char="•"/>
              <a:defRPr sz="2000" kern="1200">
                <a:solidFill>
                  <a:schemeClr val="tx1"/>
                </a:solidFill>
                <a:latin typeface="+mj-lt"/>
                <a:ea typeface="+mn-ea"/>
                <a:cs typeface="+mn-cs"/>
              </a:defRPr>
            </a:lvl2pPr>
            <a:lvl3pPr marL="534975" indent="-261932" algn="l" defTabSz="914377" rtl="0" eaLnBrk="1" latinLnBrk="0" hangingPunct="1">
              <a:lnSpc>
                <a:spcPct val="85000"/>
              </a:lnSpc>
              <a:spcBef>
                <a:spcPts val="1000"/>
              </a:spcBef>
              <a:buClr>
                <a:schemeClr val="accent1"/>
              </a:buClr>
              <a:buFont typeface="Arial" panose="020B0604020202020204" pitchFamily="34" charset="0"/>
              <a:buChar char="•"/>
              <a:defRPr sz="1800" kern="1200">
                <a:solidFill>
                  <a:schemeClr val="tx1"/>
                </a:solidFill>
                <a:latin typeface="+mj-lt"/>
                <a:ea typeface="+mn-ea"/>
                <a:cs typeface="+mn-cs"/>
              </a:defRPr>
            </a:lvl3pPr>
            <a:lvl4pPr marL="808018" indent="-273044" algn="l" defTabSz="914377" rtl="0" eaLnBrk="1" latinLnBrk="0" hangingPunct="1">
              <a:lnSpc>
                <a:spcPct val="85000"/>
              </a:lnSpc>
              <a:spcBef>
                <a:spcPts val="1000"/>
              </a:spcBef>
              <a:buClr>
                <a:schemeClr val="accent1"/>
              </a:buClr>
              <a:buFont typeface="Arial" panose="020B0604020202020204" pitchFamily="34" charset="0"/>
              <a:buChar char="•"/>
              <a:defRPr sz="1600" kern="1200">
                <a:solidFill>
                  <a:schemeClr val="tx1"/>
                </a:solidFill>
                <a:latin typeface="+mj-lt"/>
                <a:ea typeface="+mn-ea"/>
                <a:cs typeface="+mn-cs"/>
              </a:defRPr>
            </a:lvl4pPr>
            <a:lvl5pPr marL="811193" indent="-274632" algn="l" defTabSz="914377" rtl="0" eaLnBrk="1" latinLnBrk="0" hangingPunct="1">
              <a:lnSpc>
                <a:spcPct val="85000"/>
              </a:lnSpc>
              <a:spcBef>
                <a:spcPts val="10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pPr>
            <a:endParaRPr lang="en-US" sz="1400" dirty="0"/>
          </a:p>
          <a:p>
            <a:pPr algn="just">
              <a:lnSpc>
                <a:spcPct val="100000"/>
              </a:lnSpc>
              <a:spcBef>
                <a:spcPts val="0"/>
              </a:spcBef>
            </a:pPr>
            <a:endParaRPr lang="en-US" sz="1400" dirty="0">
              <a:latin typeface="+mn-lt"/>
            </a:endParaRPr>
          </a:p>
          <a:p>
            <a:pPr algn="just">
              <a:lnSpc>
                <a:spcPct val="100000"/>
              </a:lnSpc>
              <a:spcBef>
                <a:spcPts val="0"/>
              </a:spcBef>
            </a:pPr>
            <a:endParaRPr lang="en-GB" sz="1400" dirty="0">
              <a:latin typeface="+mn-lt"/>
            </a:endParaRPr>
          </a:p>
          <a:p>
            <a:pPr>
              <a:spcBef>
                <a:spcPts val="0"/>
              </a:spcBef>
            </a:pPr>
            <a:r>
              <a:rPr lang="en-GB" sz="1400" dirty="0">
                <a:latin typeface="+mn-lt"/>
              </a:rPr>
              <a:t> </a:t>
            </a:r>
          </a:p>
          <a:p>
            <a:pPr>
              <a:spcBef>
                <a:spcPts val="0"/>
              </a:spcBef>
            </a:pPr>
            <a:endParaRPr lang="en-GB" sz="1400" dirty="0">
              <a:latin typeface="+mn-lt"/>
            </a:endParaRPr>
          </a:p>
        </p:txBody>
      </p:sp>
      <p:sp>
        <p:nvSpPr>
          <p:cNvPr id="2" name="TextBox 1"/>
          <p:cNvSpPr txBox="1"/>
          <p:nvPr/>
        </p:nvSpPr>
        <p:spPr>
          <a:xfrm>
            <a:off x="4964151" y="5015172"/>
            <a:ext cx="6899243" cy="1077218"/>
          </a:xfrm>
          <a:prstGeom prst="rect">
            <a:avLst/>
          </a:prstGeom>
          <a:noFill/>
          <a:ln>
            <a:solidFill>
              <a:srgbClr val="7030A0"/>
            </a:solidFill>
          </a:ln>
        </p:spPr>
        <p:txBody>
          <a:bodyPr wrap="square" rtlCol="0">
            <a:spAutoFit/>
          </a:bodyPr>
          <a:lstStyle/>
          <a:p>
            <a:pPr lvl="0"/>
            <a:r>
              <a:rPr lang="en-GB" sz="1600" dirty="0">
                <a:latin typeface="Arial" panose="020B0604020202020204" pitchFamily="34" charset="0"/>
                <a:cs typeface="Arial" panose="020B0604020202020204" pitchFamily="34" charset="0"/>
              </a:rPr>
              <a:t>The picture shows that there was an increase in the number of complaints received in 2021-22 compared to the previous two years. This increase is partly due to delays in our repairs service caused by the Covid-19 pandemic.  </a:t>
            </a:r>
            <a:endParaRPr lang="en-GB" sz="1400"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64152" y="815633"/>
            <a:ext cx="6899243" cy="4199539"/>
          </a:xfrm>
          <a:prstGeom prst="rect">
            <a:avLst/>
          </a:prstGeom>
          <a:noFill/>
          <a:ln w="9525">
            <a:solidFill>
              <a:srgbClr val="7030A0"/>
            </a:solidFill>
            <a:miter lim="800000"/>
            <a:headEnd/>
            <a:tailEnd/>
          </a:ln>
          <a:extLst>
            <a:ext uri="{909E8E84-426E-40DD-AFC4-6F175D3DCCD1}">
              <a14:hiddenFill xmlns:a14="http://schemas.microsoft.com/office/drawing/2010/main">
                <a:solidFill>
                  <a:schemeClr val="accent1"/>
                </a:solidFill>
              </a14:hiddenFill>
            </a:ext>
          </a:extLst>
        </p:spPr>
      </p:pic>
      <p:sp>
        <p:nvSpPr>
          <p:cNvPr id="9" name="TextBox 8"/>
          <p:cNvSpPr txBox="1"/>
          <p:nvPr/>
        </p:nvSpPr>
        <p:spPr>
          <a:xfrm>
            <a:off x="227052" y="1104900"/>
            <a:ext cx="4522748" cy="4801314"/>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A complaint is logged every time a customer expresses dissatisfaction about something that should have happened that has not happened or complains about the quality of our services.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Our two stage complaints process is the same as the one followed by every Housing Association and public service in Scotland.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The aim of the complaint procedure is to resolve issues  as quickly as possible and within 5 working days. </a:t>
            </a:r>
          </a:p>
          <a:p>
            <a:endParaRPr lang="en-US" dirty="0">
              <a:solidFill>
                <a:srgbClr val="7030A0"/>
              </a:solidFill>
              <a:latin typeface="Arial" panose="020B0604020202020204" pitchFamily="34" charset="0"/>
              <a:cs typeface="Arial" panose="020B0604020202020204" pitchFamily="34" charset="0"/>
            </a:endParaRPr>
          </a:p>
          <a:p>
            <a:endParaRPr lang="en-US"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7519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062FEF8-FDD1-451F-B720-E717E4CC7DD6}"/>
              </a:ext>
            </a:extLst>
          </p:cNvPr>
          <p:cNvSpPr>
            <a:spLocks noGrp="1"/>
          </p:cNvSpPr>
          <p:nvPr>
            <p:ph type="title"/>
          </p:nvPr>
        </p:nvSpPr>
        <p:spPr>
          <a:xfrm>
            <a:off x="313334" y="351292"/>
            <a:ext cx="10742400" cy="463668"/>
          </a:xfrm>
        </p:spPr>
        <p:txBody>
          <a:bodyPr>
            <a:noAutofit/>
          </a:bodyPr>
          <a:lstStyle/>
          <a:p>
            <a:r>
              <a:rPr lang="en-US" sz="3200" b="1" dirty="0">
                <a:solidFill>
                  <a:srgbClr val="7030A0"/>
                </a:solidFill>
                <a:latin typeface="Arial" panose="020B0604020202020204" pitchFamily="34" charset="0"/>
                <a:cs typeface="Arial" panose="020B0604020202020204" pitchFamily="34" charset="0"/>
              </a:rPr>
              <a:t>Stage 1 Complaints   </a:t>
            </a:r>
            <a:endParaRPr lang="en-GB" sz="3200" b="1" dirty="0">
              <a:solidFill>
                <a:srgbClr val="7030A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12F6721-0FAF-47F2-95A6-E73A895DE4EA}"/>
              </a:ext>
            </a:extLst>
          </p:cNvPr>
          <p:cNvSpPr/>
          <p:nvPr/>
        </p:nvSpPr>
        <p:spPr>
          <a:xfrm rot="5400000">
            <a:off x="8944708" y="-1450270"/>
            <a:ext cx="414670" cy="5096863"/>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r>
              <a:rPr lang="en-US" sz="1600" b="1" dirty="0">
                <a:solidFill>
                  <a:prstClr val="white"/>
                </a:solidFill>
                <a:latin typeface="Arial" panose="020B0604020202020204" pitchFamily="34" charset="0"/>
                <a:cs typeface="Arial" panose="020B0604020202020204" pitchFamily="34" charset="0"/>
              </a:rPr>
              <a:t>Graph: Performance against target  </a:t>
            </a:r>
          </a:p>
        </p:txBody>
      </p:sp>
      <p:sp>
        <p:nvSpPr>
          <p:cNvPr id="5" name="Content Placeholder 2">
            <a:extLst>
              <a:ext uri="{FF2B5EF4-FFF2-40B4-BE49-F238E27FC236}">
                <a16:creationId xmlns:a16="http://schemas.microsoft.com/office/drawing/2014/main" id="{16166986-AD70-4CDE-8F6B-FE841BC30E5A}"/>
              </a:ext>
            </a:extLst>
          </p:cNvPr>
          <p:cNvSpPr txBox="1">
            <a:spLocks/>
          </p:cNvSpPr>
          <p:nvPr/>
        </p:nvSpPr>
        <p:spPr>
          <a:xfrm>
            <a:off x="256486" y="1336335"/>
            <a:ext cx="5593582" cy="4896983"/>
          </a:xfrm>
          <a:prstGeom prst="rect">
            <a:avLst/>
          </a:prstGeom>
        </p:spPr>
        <p:txBody>
          <a:bodyPr vert="horz" lIns="0" tIns="0" rIns="0" bIns="0" rtlCol="0">
            <a:noAutofit/>
          </a:bodyPr>
          <a:lstStyle>
            <a:lvl1pPr marL="0" indent="0" algn="l" defTabSz="914377" rtl="0" eaLnBrk="1" latinLnBrk="0" hangingPunct="1">
              <a:lnSpc>
                <a:spcPct val="85000"/>
              </a:lnSpc>
              <a:spcBef>
                <a:spcPts val="1000"/>
              </a:spcBef>
              <a:buFont typeface="Arial" panose="020B0604020202020204" pitchFamily="34" charset="0"/>
              <a:buNone/>
              <a:defRPr sz="2000" b="0" kern="1200">
                <a:solidFill>
                  <a:schemeClr val="tx1"/>
                </a:solidFill>
                <a:latin typeface="+mj-lt"/>
                <a:ea typeface="+mn-ea"/>
                <a:cs typeface="+mn-cs"/>
              </a:defRPr>
            </a:lvl1pPr>
            <a:lvl2pPr marL="285744" indent="-285744" algn="l" defTabSz="914377" rtl="0" eaLnBrk="1" latinLnBrk="0" hangingPunct="1">
              <a:lnSpc>
                <a:spcPct val="85000"/>
              </a:lnSpc>
              <a:spcBef>
                <a:spcPts val="1000"/>
              </a:spcBef>
              <a:buClr>
                <a:schemeClr val="accent1"/>
              </a:buClr>
              <a:buFont typeface="Arial" panose="020B0604020202020204" pitchFamily="34" charset="0"/>
              <a:buChar char="•"/>
              <a:defRPr sz="2000" kern="1200">
                <a:solidFill>
                  <a:schemeClr val="tx1"/>
                </a:solidFill>
                <a:latin typeface="+mj-lt"/>
                <a:ea typeface="+mn-ea"/>
                <a:cs typeface="+mn-cs"/>
              </a:defRPr>
            </a:lvl2pPr>
            <a:lvl3pPr marL="534975" indent="-261932" algn="l" defTabSz="914377" rtl="0" eaLnBrk="1" latinLnBrk="0" hangingPunct="1">
              <a:lnSpc>
                <a:spcPct val="85000"/>
              </a:lnSpc>
              <a:spcBef>
                <a:spcPts val="1000"/>
              </a:spcBef>
              <a:buClr>
                <a:schemeClr val="accent1"/>
              </a:buClr>
              <a:buFont typeface="Arial" panose="020B0604020202020204" pitchFamily="34" charset="0"/>
              <a:buChar char="•"/>
              <a:defRPr sz="1800" kern="1200">
                <a:solidFill>
                  <a:schemeClr val="tx1"/>
                </a:solidFill>
                <a:latin typeface="+mj-lt"/>
                <a:ea typeface="+mn-ea"/>
                <a:cs typeface="+mn-cs"/>
              </a:defRPr>
            </a:lvl3pPr>
            <a:lvl4pPr marL="808018" indent="-273044" algn="l" defTabSz="914377" rtl="0" eaLnBrk="1" latinLnBrk="0" hangingPunct="1">
              <a:lnSpc>
                <a:spcPct val="85000"/>
              </a:lnSpc>
              <a:spcBef>
                <a:spcPts val="1000"/>
              </a:spcBef>
              <a:buClr>
                <a:schemeClr val="accent1"/>
              </a:buClr>
              <a:buFont typeface="Arial" panose="020B0604020202020204" pitchFamily="34" charset="0"/>
              <a:buChar char="•"/>
              <a:defRPr sz="1600" kern="1200">
                <a:solidFill>
                  <a:schemeClr val="tx1"/>
                </a:solidFill>
                <a:latin typeface="+mj-lt"/>
                <a:ea typeface="+mn-ea"/>
                <a:cs typeface="+mn-cs"/>
              </a:defRPr>
            </a:lvl4pPr>
            <a:lvl5pPr marL="811193" indent="-274632" algn="l" defTabSz="914377" rtl="0" eaLnBrk="1" latinLnBrk="0" hangingPunct="1">
              <a:lnSpc>
                <a:spcPct val="85000"/>
              </a:lnSpc>
              <a:spcBef>
                <a:spcPts val="10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pPr>
            <a:endParaRPr lang="en-US" sz="1400" dirty="0">
              <a:solidFill>
                <a:prstClr val="black"/>
              </a:solidFill>
            </a:endParaRPr>
          </a:p>
          <a:p>
            <a:pPr algn="just">
              <a:lnSpc>
                <a:spcPct val="100000"/>
              </a:lnSpc>
              <a:spcBef>
                <a:spcPts val="0"/>
              </a:spcBef>
            </a:pPr>
            <a:endParaRPr lang="en-US" sz="1400" dirty="0">
              <a:solidFill>
                <a:prstClr val="black"/>
              </a:solidFill>
              <a:latin typeface="Calibri" panose="020F0502020204030204"/>
            </a:endParaRPr>
          </a:p>
          <a:p>
            <a:pPr algn="just">
              <a:lnSpc>
                <a:spcPct val="100000"/>
              </a:lnSpc>
              <a:spcBef>
                <a:spcPts val="0"/>
              </a:spcBef>
            </a:pPr>
            <a:endParaRPr lang="en-GB" sz="1400" dirty="0">
              <a:solidFill>
                <a:prstClr val="black"/>
              </a:solidFill>
              <a:latin typeface="Calibri" panose="020F0502020204030204"/>
            </a:endParaRPr>
          </a:p>
          <a:p>
            <a:pPr>
              <a:spcBef>
                <a:spcPts val="0"/>
              </a:spcBef>
            </a:pPr>
            <a:r>
              <a:rPr lang="en-GB" sz="1400" dirty="0">
                <a:solidFill>
                  <a:prstClr val="black"/>
                </a:solidFill>
                <a:latin typeface="Calibri" panose="020F0502020204030204"/>
              </a:rPr>
              <a:t> </a:t>
            </a:r>
          </a:p>
          <a:p>
            <a:pPr>
              <a:spcBef>
                <a:spcPts val="0"/>
              </a:spcBef>
            </a:pPr>
            <a:endParaRPr lang="en-GB" sz="1400" dirty="0">
              <a:solidFill>
                <a:prstClr val="black"/>
              </a:solidFill>
              <a:latin typeface="Calibri" panose="020F0502020204030204"/>
            </a:endParaRPr>
          </a:p>
        </p:txBody>
      </p:sp>
      <p:sp>
        <p:nvSpPr>
          <p:cNvPr id="2" name="TextBox 1"/>
          <p:cNvSpPr txBox="1"/>
          <p:nvPr/>
        </p:nvSpPr>
        <p:spPr>
          <a:xfrm>
            <a:off x="6603611" y="4581903"/>
            <a:ext cx="5096865" cy="2000548"/>
          </a:xfrm>
          <a:prstGeom prst="rect">
            <a:avLst/>
          </a:prstGeom>
          <a:noFill/>
          <a:ln>
            <a:solidFill>
              <a:srgbClr val="7030A0"/>
            </a:solidFill>
          </a:ln>
        </p:spPr>
        <p:txBody>
          <a:bodyPr wrap="square" rtlCol="0">
            <a:spAutoFit/>
          </a:bodyPr>
          <a:lstStyle/>
          <a:p>
            <a:r>
              <a:rPr lang="en-GB" sz="1600" dirty="0">
                <a:latin typeface="Arial" panose="020B0604020202020204" pitchFamily="34" charset="0"/>
                <a:cs typeface="Arial" panose="020B0604020202020204" pitchFamily="34" charset="0"/>
              </a:rPr>
              <a:t>Performance for 2021-22 is 4.45 days which is within target. There has been improvement over time, showing the priority that staff give to resolving issues reported by customers. </a:t>
            </a:r>
          </a:p>
          <a:p>
            <a:endParaRPr lang="en-GB" sz="14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Average performance in Scotland for this indicator during 2021-22 is 5.76 days</a:t>
            </a:r>
          </a:p>
          <a:p>
            <a:endParaRPr lang="en-GB" sz="1400" dirty="0">
              <a:solidFill>
                <a:prstClr val="black"/>
              </a:solidFill>
              <a:latin typeface="Arial" panose="020B0604020202020204" pitchFamily="34" charset="0"/>
              <a:cs typeface="Arial" panose="020B0604020202020204" pitchFamily="34" charset="0"/>
            </a:endParaRPr>
          </a:p>
        </p:txBody>
      </p:sp>
      <p:sp>
        <p:nvSpPr>
          <p:cNvPr id="9" name="TextBox 8"/>
          <p:cNvSpPr txBox="1"/>
          <p:nvPr/>
        </p:nvSpPr>
        <p:spPr>
          <a:xfrm>
            <a:off x="469901" y="830171"/>
            <a:ext cx="5168900" cy="590931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In most cases our staff resolve complaints within the 5 working day target timescale. There are some situations where this is not possible. Most commonly these are related to:</a:t>
            </a:r>
          </a:p>
          <a:p>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problems contacting customers to discuss the complaint; or </a:t>
            </a: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staff / contractor availability if certain people are needed to find out more information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We can extend complaints for a further 5 working days. This impacts our performance against timescales.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Where a complaint is too complex or too serious for stage one, it will be investigated at stage two of the process. </a:t>
            </a:r>
          </a:p>
          <a:p>
            <a:pPr marL="285750" indent="-285750">
              <a:buFont typeface="Arial" panose="020B0604020202020204" pitchFamily="34" charset="0"/>
              <a:buChar char="•"/>
            </a:pPr>
            <a:endParaRPr lang="en-US" dirty="0">
              <a:solidFill>
                <a:srgbClr val="7030A0"/>
              </a:solidFill>
              <a:latin typeface="Arial" panose="020B0604020202020204" pitchFamily="34" charset="0"/>
              <a:cs typeface="Arial" panose="020B0604020202020204" pitchFamily="34" charset="0"/>
            </a:endParaRPr>
          </a:p>
          <a:p>
            <a:endParaRPr lang="en-GB" dirty="0">
              <a:solidFill>
                <a:srgbClr val="7030A0"/>
              </a:solidFill>
              <a:latin typeface="Arial" panose="020B0604020202020204" pitchFamily="34" charset="0"/>
              <a:cs typeface="Arial" panose="020B0604020202020204"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3609" y="1404321"/>
            <a:ext cx="5096865" cy="319644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366894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062FEF8-FDD1-451F-B720-E717E4CC7DD6}"/>
              </a:ext>
            </a:extLst>
          </p:cNvPr>
          <p:cNvSpPr>
            <a:spLocks noGrp="1"/>
          </p:cNvSpPr>
          <p:nvPr>
            <p:ph type="title"/>
          </p:nvPr>
        </p:nvSpPr>
        <p:spPr>
          <a:xfrm>
            <a:off x="227052" y="363992"/>
            <a:ext cx="10742400" cy="463668"/>
          </a:xfrm>
        </p:spPr>
        <p:txBody>
          <a:bodyPr>
            <a:noAutofit/>
          </a:bodyPr>
          <a:lstStyle/>
          <a:p>
            <a:r>
              <a:rPr lang="en-US" sz="3200" b="1" dirty="0">
                <a:solidFill>
                  <a:srgbClr val="7030A0"/>
                </a:solidFill>
                <a:latin typeface="Arial" panose="020B0604020202020204" pitchFamily="34" charset="0"/>
                <a:cs typeface="Arial" panose="020B0604020202020204" pitchFamily="34" charset="0"/>
              </a:rPr>
              <a:t>Stage 2 Complaints   </a:t>
            </a:r>
            <a:endParaRPr lang="en-GB" sz="3200" b="1" dirty="0">
              <a:solidFill>
                <a:srgbClr val="7030A0"/>
              </a:solidFill>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16166986-AD70-4CDE-8F6B-FE841BC30E5A}"/>
              </a:ext>
            </a:extLst>
          </p:cNvPr>
          <p:cNvSpPr txBox="1">
            <a:spLocks/>
          </p:cNvSpPr>
          <p:nvPr/>
        </p:nvSpPr>
        <p:spPr>
          <a:xfrm>
            <a:off x="227052" y="939801"/>
            <a:ext cx="4624348" cy="5293518"/>
          </a:xfrm>
          <a:prstGeom prst="rect">
            <a:avLst/>
          </a:prstGeom>
        </p:spPr>
        <p:txBody>
          <a:bodyPr vert="horz" lIns="0" tIns="0" rIns="0" bIns="0" rtlCol="0">
            <a:noAutofit/>
          </a:bodyPr>
          <a:lstStyle>
            <a:lvl1pPr marL="0" indent="0" algn="l" defTabSz="914377" rtl="0" eaLnBrk="1" latinLnBrk="0" hangingPunct="1">
              <a:lnSpc>
                <a:spcPct val="85000"/>
              </a:lnSpc>
              <a:spcBef>
                <a:spcPts val="1000"/>
              </a:spcBef>
              <a:buFont typeface="Arial" panose="020B0604020202020204" pitchFamily="34" charset="0"/>
              <a:buNone/>
              <a:defRPr sz="2000" b="0" kern="1200">
                <a:solidFill>
                  <a:schemeClr val="tx1"/>
                </a:solidFill>
                <a:latin typeface="+mj-lt"/>
                <a:ea typeface="+mn-ea"/>
                <a:cs typeface="+mn-cs"/>
              </a:defRPr>
            </a:lvl1pPr>
            <a:lvl2pPr marL="285744" indent="-285744" algn="l" defTabSz="914377" rtl="0" eaLnBrk="1" latinLnBrk="0" hangingPunct="1">
              <a:lnSpc>
                <a:spcPct val="85000"/>
              </a:lnSpc>
              <a:spcBef>
                <a:spcPts val="1000"/>
              </a:spcBef>
              <a:buClr>
                <a:schemeClr val="accent1"/>
              </a:buClr>
              <a:buFont typeface="Arial" panose="020B0604020202020204" pitchFamily="34" charset="0"/>
              <a:buChar char="•"/>
              <a:defRPr sz="2000" kern="1200">
                <a:solidFill>
                  <a:schemeClr val="tx1"/>
                </a:solidFill>
                <a:latin typeface="+mj-lt"/>
                <a:ea typeface="+mn-ea"/>
                <a:cs typeface="+mn-cs"/>
              </a:defRPr>
            </a:lvl2pPr>
            <a:lvl3pPr marL="534975" indent="-261932" algn="l" defTabSz="914377" rtl="0" eaLnBrk="1" latinLnBrk="0" hangingPunct="1">
              <a:lnSpc>
                <a:spcPct val="85000"/>
              </a:lnSpc>
              <a:spcBef>
                <a:spcPts val="1000"/>
              </a:spcBef>
              <a:buClr>
                <a:schemeClr val="accent1"/>
              </a:buClr>
              <a:buFont typeface="Arial" panose="020B0604020202020204" pitchFamily="34" charset="0"/>
              <a:buChar char="•"/>
              <a:defRPr sz="1800" kern="1200">
                <a:solidFill>
                  <a:schemeClr val="tx1"/>
                </a:solidFill>
                <a:latin typeface="+mj-lt"/>
                <a:ea typeface="+mn-ea"/>
                <a:cs typeface="+mn-cs"/>
              </a:defRPr>
            </a:lvl3pPr>
            <a:lvl4pPr marL="808018" indent="-273044" algn="l" defTabSz="914377" rtl="0" eaLnBrk="1" latinLnBrk="0" hangingPunct="1">
              <a:lnSpc>
                <a:spcPct val="85000"/>
              </a:lnSpc>
              <a:spcBef>
                <a:spcPts val="1000"/>
              </a:spcBef>
              <a:buClr>
                <a:schemeClr val="accent1"/>
              </a:buClr>
              <a:buFont typeface="Arial" panose="020B0604020202020204" pitchFamily="34" charset="0"/>
              <a:buChar char="•"/>
              <a:defRPr sz="1600" kern="1200">
                <a:solidFill>
                  <a:schemeClr val="tx1"/>
                </a:solidFill>
                <a:latin typeface="+mj-lt"/>
                <a:ea typeface="+mn-ea"/>
                <a:cs typeface="+mn-cs"/>
              </a:defRPr>
            </a:lvl4pPr>
            <a:lvl5pPr marL="811193" indent="-274632" algn="l" defTabSz="914377" rtl="0" eaLnBrk="1" latinLnBrk="0" hangingPunct="1">
              <a:lnSpc>
                <a:spcPct val="85000"/>
              </a:lnSpc>
              <a:spcBef>
                <a:spcPts val="10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pPr>
            <a:endParaRPr lang="en-US" sz="1400" dirty="0">
              <a:solidFill>
                <a:prstClr val="black"/>
              </a:solidFill>
            </a:endParaRPr>
          </a:p>
          <a:p>
            <a:pPr algn="just">
              <a:lnSpc>
                <a:spcPct val="100000"/>
              </a:lnSpc>
              <a:spcBef>
                <a:spcPts val="0"/>
              </a:spcBef>
            </a:pPr>
            <a:endParaRPr lang="en-US" sz="1400" dirty="0">
              <a:solidFill>
                <a:prstClr val="black"/>
              </a:solidFill>
              <a:latin typeface="Calibri" panose="020F0502020204030204"/>
            </a:endParaRPr>
          </a:p>
          <a:p>
            <a:pPr algn="just">
              <a:lnSpc>
                <a:spcPct val="100000"/>
              </a:lnSpc>
              <a:spcBef>
                <a:spcPts val="0"/>
              </a:spcBef>
            </a:pPr>
            <a:endParaRPr lang="en-GB" sz="1400" dirty="0">
              <a:solidFill>
                <a:prstClr val="black"/>
              </a:solidFill>
              <a:latin typeface="Calibri" panose="020F0502020204030204"/>
            </a:endParaRPr>
          </a:p>
          <a:p>
            <a:pPr>
              <a:spcBef>
                <a:spcPts val="0"/>
              </a:spcBef>
            </a:pPr>
            <a:r>
              <a:rPr lang="en-GB" sz="1400" dirty="0">
                <a:solidFill>
                  <a:prstClr val="black"/>
                </a:solidFill>
                <a:latin typeface="Calibri" panose="020F0502020204030204"/>
              </a:rPr>
              <a:t> </a:t>
            </a:r>
          </a:p>
          <a:p>
            <a:pPr>
              <a:spcBef>
                <a:spcPts val="0"/>
              </a:spcBef>
            </a:pPr>
            <a:endParaRPr lang="en-GB" sz="1400" dirty="0">
              <a:solidFill>
                <a:prstClr val="black"/>
              </a:solidFill>
              <a:latin typeface="Calibri" panose="020F0502020204030204"/>
            </a:endParaRPr>
          </a:p>
        </p:txBody>
      </p:sp>
      <p:sp>
        <p:nvSpPr>
          <p:cNvPr id="2" name="TextBox 1"/>
          <p:cNvSpPr txBox="1"/>
          <p:nvPr/>
        </p:nvSpPr>
        <p:spPr>
          <a:xfrm>
            <a:off x="4871779" y="4775200"/>
            <a:ext cx="6821201" cy="584775"/>
          </a:xfrm>
          <a:prstGeom prst="rect">
            <a:avLst/>
          </a:prstGeom>
          <a:noFill/>
          <a:ln>
            <a:solidFill>
              <a:srgbClr val="7030A0"/>
            </a:solidFill>
          </a:ln>
        </p:spPr>
        <p:txBody>
          <a:bodyPr wrap="square" rtlCol="0">
            <a:spAutoFit/>
          </a:bodyPr>
          <a:lstStyle/>
          <a:p>
            <a:r>
              <a:rPr lang="en-GB" sz="1600" dirty="0">
                <a:latin typeface="Arial" panose="020B0604020202020204" pitchFamily="34" charset="0"/>
                <a:cs typeface="Arial" panose="020B0604020202020204" pitchFamily="34" charset="0"/>
              </a:rPr>
              <a:t>The picture shows that there was an decrease in the number of complaints received in 2021-22 compared to the previous two years.</a:t>
            </a:r>
            <a:endParaRPr lang="en-GB" sz="1400" dirty="0">
              <a:latin typeface="Arial" panose="020B0604020202020204" pitchFamily="34" charset="0"/>
              <a:cs typeface="Arial" panose="020B0604020202020204" pitchFamily="34" charset="0"/>
            </a:endParaRPr>
          </a:p>
        </p:txBody>
      </p:sp>
      <p:sp>
        <p:nvSpPr>
          <p:cNvPr id="9" name="TextBox 8"/>
          <p:cNvSpPr txBox="1"/>
          <p:nvPr/>
        </p:nvSpPr>
        <p:spPr>
          <a:xfrm>
            <a:off x="227052" y="939801"/>
            <a:ext cx="4522748" cy="5078313"/>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Stage 2 complaints are logged when:</a:t>
            </a:r>
          </a:p>
          <a:p>
            <a:endParaRPr lang="en-US"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The customer is not satisfied with the response at Stage 1</a:t>
            </a: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The complaint is complex, and will take longer than 5 working days </a:t>
            </a:r>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The matter is serious, for example involving a threat to customer safety, or criminal behaviour,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Stage two responses represent the full and final answer from the Association.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If customers are not happy with the response at this stage, they can refer the complaint to the Scottish Public Services Ombudsman. We provide their contact details in our written response.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1779" y="815633"/>
            <a:ext cx="6821201" cy="395956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293037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062FEF8-FDD1-451F-B720-E717E4CC7DD6}"/>
              </a:ext>
            </a:extLst>
          </p:cNvPr>
          <p:cNvSpPr>
            <a:spLocks noGrp="1"/>
          </p:cNvSpPr>
          <p:nvPr>
            <p:ph type="title"/>
          </p:nvPr>
        </p:nvSpPr>
        <p:spPr>
          <a:xfrm>
            <a:off x="256486" y="428490"/>
            <a:ext cx="10742400" cy="463668"/>
          </a:xfrm>
        </p:spPr>
        <p:txBody>
          <a:bodyPr>
            <a:noAutofit/>
          </a:bodyPr>
          <a:lstStyle/>
          <a:p>
            <a:r>
              <a:rPr lang="en-US" sz="3200" b="1" dirty="0">
                <a:solidFill>
                  <a:srgbClr val="7030A0"/>
                </a:solidFill>
                <a:latin typeface="Arial" panose="020B0604020202020204" pitchFamily="34" charset="0"/>
                <a:cs typeface="Arial" panose="020B0604020202020204" pitchFamily="34" charset="0"/>
              </a:rPr>
              <a:t>Stage 2 Complaints   </a:t>
            </a:r>
            <a:endParaRPr lang="en-GB" sz="3200" b="1" dirty="0">
              <a:solidFill>
                <a:srgbClr val="7030A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12F6721-0FAF-47F2-95A6-E73A895DE4EA}"/>
              </a:ext>
            </a:extLst>
          </p:cNvPr>
          <p:cNvSpPr/>
          <p:nvPr/>
        </p:nvSpPr>
        <p:spPr>
          <a:xfrm rot="5400000">
            <a:off x="8944706" y="-1925596"/>
            <a:ext cx="414670" cy="5096863"/>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r>
              <a:rPr lang="en-US" sz="1600" b="1" dirty="0">
                <a:solidFill>
                  <a:prstClr val="white"/>
                </a:solidFill>
                <a:latin typeface="Arial" panose="020B0604020202020204" pitchFamily="34" charset="0"/>
                <a:cs typeface="Arial" panose="020B0604020202020204" pitchFamily="34" charset="0"/>
              </a:rPr>
              <a:t>Graph: Performance against target  </a:t>
            </a:r>
          </a:p>
        </p:txBody>
      </p:sp>
      <p:sp>
        <p:nvSpPr>
          <p:cNvPr id="5" name="Content Placeholder 2">
            <a:extLst>
              <a:ext uri="{FF2B5EF4-FFF2-40B4-BE49-F238E27FC236}">
                <a16:creationId xmlns:a16="http://schemas.microsoft.com/office/drawing/2014/main" id="{16166986-AD70-4CDE-8F6B-FE841BC30E5A}"/>
              </a:ext>
            </a:extLst>
          </p:cNvPr>
          <p:cNvSpPr txBox="1">
            <a:spLocks/>
          </p:cNvSpPr>
          <p:nvPr/>
        </p:nvSpPr>
        <p:spPr>
          <a:xfrm>
            <a:off x="256486" y="1336335"/>
            <a:ext cx="5593582" cy="4896983"/>
          </a:xfrm>
          <a:prstGeom prst="rect">
            <a:avLst/>
          </a:prstGeom>
        </p:spPr>
        <p:txBody>
          <a:bodyPr vert="horz" lIns="0" tIns="0" rIns="0" bIns="0" rtlCol="0">
            <a:noAutofit/>
          </a:bodyPr>
          <a:lstStyle>
            <a:lvl1pPr marL="0" indent="0" algn="l" defTabSz="914377" rtl="0" eaLnBrk="1" latinLnBrk="0" hangingPunct="1">
              <a:lnSpc>
                <a:spcPct val="85000"/>
              </a:lnSpc>
              <a:spcBef>
                <a:spcPts val="1000"/>
              </a:spcBef>
              <a:buFont typeface="Arial" panose="020B0604020202020204" pitchFamily="34" charset="0"/>
              <a:buNone/>
              <a:defRPr sz="2000" b="0" kern="1200">
                <a:solidFill>
                  <a:schemeClr val="tx1"/>
                </a:solidFill>
                <a:latin typeface="+mj-lt"/>
                <a:ea typeface="+mn-ea"/>
                <a:cs typeface="+mn-cs"/>
              </a:defRPr>
            </a:lvl1pPr>
            <a:lvl2pPr marL="285744" indent="-285744" algn="l" defTabSz="914377" rtl="0" eaLnBrk="1" latinLnBrk="0" hangingPunct="1">
              <a:lnSpc>
                <a:spcPct val="85000"/>
              </a:lnSpc>
              <a:spcBef>
                <a:spcPts val="1000"/>
              </a:spcBef>
              <a:buClr>
                <a:schemeClr val="accent1"/>
              </a:buClr>
              <a:buFont typeface="Arial" panose="020B0604020202020204" pitchFamily="34" charset="0"/>
              <a:buChar char="•"/>
              <a:defRPr sz="2000" kern="1200">
                <a:solidFill>
                  <a:schemeClr val="tx1"/>
                </a:solidFill>
                <a:latin typeface="+mj-lt"/>
                <a:ea typeface="+mn-ea"/>
                <a:cs typeface="+mn-cs"/>
              </a:defRPr>
            </a:lvl2pPr>
            <a:lvl3pPr marL="534975" indent="-261932" algn="l" defTabSz="914377" rtl="0" eaLnBrk="1" latinLnBrk="0" hangingPunct="1">
              <a:lnSpc>
                <a:spcPct val="85000"/>
              </a:lnSpc>
              <a:spcBef>
                <a:spcPts val="1000"/>
              </a:spcBef>
              <a:buClr>
                <a:schemeClr val="accent1"/>
              </a:buClr>
              <a:buFont typeface="Arial" panose="020B0604020202020204" pitchFamily="34" charset="0"/>
              <a:buChar char="•"/>
              <a:defRPr sz="1800" kern="1200">
                <a:solidFill>
                  <a:schemeClr val="tx1"/>
                </a:solidFill>
                <a:latin typeface="+mj-lt"/>
                <a:ea typeface="+mn-ea"/>
                <a:cs typeface="+mn-cs"/>
              </a:defRPr>
            </a:lvl3pPr>
            <a:lvl4pPr marL="808018" indent="-273044" algn="l" defTabSz="914377" rtl="0" eaLnBrk="1" latinLnBrk="0" hangingPunct="1">
              <a:lnSpc>
                <a:spcPct val="85000"/>
              </a:lnSpc>
              <a:spcBef>
                <a:spcPts val="1000"/>
              </a:spcBef>
              <a:buClr>
                <a:schemeClr val="accent1"/>
              </a:buClr>
              <a:buFont typeface="Arial" panose="020B0604020202020204" pitchFamily="34" charset="0"/>
              <a:buChar char="•"/>
              <a:defRPr sz="1600" kern="1200">
                <a:solidFill>
                  <a:schemeClr val="tx1"/>
                </a:solidFill>
                <a:latin typeface="+mj-lt"/>
                <a:ea typeface="+mn-ea"/>
                <a:cs typeface="+mn-cs"/>
              </a:defRPr>
            </a:lvl4pPr>
            <a:lvl5pPr marL="811193" indent="-274632" algn="l" defTabSz="914377" rtl="0" eaLnBrk="1" latinLnBrk="0" hangingPunct="1">
              <a:lnSpc>
                <a:spcPct val="85000"/>
              </a:lnSpc>
              <a:spcBef>
                <a:spcPts val="10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pPr>
            <a:endParaRPr lang="en-US" sz="1400" dirty="0">
              <a:solidFill>
                <a:prstClr val="black"/>
              </a:solidFill>
            </a:endParaRPr>
          </a:p>
          <a:p>
            <a:pPr algn="just">
              <a:lnSpc>
                <a:spcPct val="100000"/>
              </a:lnSpc>
              <a:spcBef>
                <a:spcPts val="0"/>
              </a:spcBef>
            </a:pPr>
            <a:endParaRPr lang="en-US" sz="1400" dirty="0">
              <a:solidFill>
                <a:prstClr val="black"/>
              </a:solidFill>
              <a:latin typeface="Calibri" panose="020F0502020204030204"/>
            </a:endParaRPr>
          </a:p>
          <a:p>
            <a:pPr algn="just">
              <a:lnSpc>
                <a:spcPct val="100000"/>
              </a:lnSpc>
              <a:spcBef>
                <a:spcPts val="0"/>
              </a:spcBef>
            </a:pPr>
            <a:endParaRPr lang="en-GB" sz="1400" dirty="0">
              <a:solidFill>
                <a:prstClr val="black"/>
              </a:solidFill>
              <a:latin typeface="Calibri" panose="020F0502020204030204"/>
            </a:endParaRPr>
          </a:p>
          <a:p>
            <a:pPr>
              <a:spcBef>
                <a:spcPts val="0"/>
              </a:spcBef>
            </a:pPr>
            <a:r>
              <a:rPr lang="en-GB" sz="1400" dirty="0">
                <a:solidFill>
                  <a:prstClr val="black"/>
                </a:solidFill>
                <a:latin typeface="Calibri" panose="020F0502020204030204"/>
              </a:rPr>
              <a:t> </a:t>
            </a:r>
          </a:p>
          <a:p>
            <a:pPr>
              <a:spcBef>
                <a:spcPts val="0"/>
              </a:spcBef>
            </a:pPr>
            <a:endParaRPr lang="en-GB" sz="1400" dirty="0">
              <a:solidFill>
                <a:prstClr val="black"/>
              </a:solidFill>
              <a:latin typeface="Calibri" panose="020F0502020204030204"/>
            </a:endParaRPr>
          </a:p>
        </p:txBody>
      </p:sp>
      <p:sp>
        <p:nvSpPr>
          <p:cNvPr id="2" name="TextBox 1"/>
          <p:cNvSpPr txBox="1"/>
          <p:nvPr/>
        </p:nvSpPr>
        <p:spPr>
          <a:xfrm>
            <a:off x="6603608" y="3544796"/>
            <a:ext cx="5096865" cy="2769989"/>
          </a:xfrm>
          <a:prstGeom prst="rect">
            <a:avLst/>
          </a:prstGeom>
          <a:noFill/>
          <a:ln>
            <a:solidFill>
              <a:srgbClr val="7030A0"/>
            </a:solidFill>
          </a:ln>
        </p:spPr>
        <p:txBody>
          <a:bodyPr wrap="square" rtlCol="0">
            <a:spAutoFit/>
          </a:bodyPr>
          <a:lstStyle/>
          <a:p>
            <a:r>
              <a:rPr lang="en-GB" sz="1600" dirty="0">
                <a:latin typeface="Arial" panose="020B0604020202020204" pitchFamily="34" charset="0"/>
                <a:cs typeface="Arial" panose="020B0604020202020204" pitchFamily="34" charset="0"/>
              </a:rPr>
              <a:t>Performance for 2021-22 is 19.23 days which is within target. There has been a gradual increase in the time taken to resolve these complaints over the three years. </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This is mainly due to a prolonged period of being short staffed in our Property Team. This has now been resolved following successful recruitment. </a:t>
            </a:r>
            <a:endParaRPr lang="en-GB" sz="1600" dirty="0">
              <a:latin typeface="Arial" panose="020B0604020202020204" pitchFamily="34" charset="0"/>
              <a:cs typeface="Arial" panose="020B0604020202020204" pitchFamily="34" charset="0"/>
            </a:endParaRPr>
          </a:p>
          <a:p>
            <a:endParaRPr lang="en-GB" sz="1400" dirty="0">
              <a:solidFill>
                <a:prstClr val="black"/>
              </a:solidFill>
              <a:latin typeface="Arial" panose="020B0604020202020204" pitchFamily="34" charset="0"/>
              <a:cs typeface="Arial" panose="020B0604020202020204" pitchFamily="34" charset="0"/>
            </a:endParaRPr>
          </a:p>
          <a:p>
            <a:r>
              <a:rPr lang="en-US" sz="1600" dirty="0">
                <a:solidFill>
                  <a:prstClr val="black"/>
                </a:solidFill>
                <a:latin typeface="Arial" panose="020B0604020202020204" pitchFamily="34" charset="0"/>
                <a:cs typeface="Arial" panose="020B0604020202020204" pitchFamily="34" charset="0"/>
              </a:rPr>
              <a:t>Average performance in Scotland for this indicator during 2021-22 is 27.44 days.</a:t>
            </a:r>
          </a:p>
        </p:txBody>
      </p:sp>
      <p:sp>
        <p:nvSpPr>
          <p:cNvPr id="9" name="TextBox 8"/>
          <p:cNvSpPr txBox="1"/>
          <p:nvPr/>
        </p:nvSpPr>
        <p:spPr>
          <a:xfrm>
            <a:off x="419492" y="1274348"/>
            <a:ext cx="5168900" cy="4247317"/>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It is extremely rare to find a Stage 2 case that has not been resolved within the 20-working day target.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These cases are investigated by senior staff who provide a written response. This outcome is checked and authorised by staff at the most senior leadership level, because it is our fully considered and final response to the complaint.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If a customer is still unhappy after they have received our Stage 2 response, we refer them to the Scottish Public Services Ombudsman Service. </a:t>
            </a:r>
            <a:endParaRPr lang="en-GB" dirty="0">
              <a:solidFill>
                <a:srgbClr val="7030A0"/>
              </a:solidFill>
              <a:latin typeface="Arial" panose="020B0604020202020204" pitchFamily="34" charset="0"/>
              <a:cs typeface="Arial" panose="020B0604020202020204" pitchFamily="34" charset="0"/>
            </a:endParaRPr>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100"/>
          <a:stretch/>
        </p:blipFill>
        <p:spPr bwMode="auto">
          <a:xfrm>
            <a:off x="6603609" y="830171"/>
            <a:ext cx="5096864" cy="2714625"/>
          </a:xfrm>
          <a:prstGeom prst="rect">
            <a:avLst/>
          </a:prstGeom>
          <a:noFill/>
          <a:ln w="9525">
            <a:solidFill>
              <a:srgbClr val="7030A0"/>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741926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062FEF8-FDD1-451F-B720-E717E4CC7DD6}"/>
              </a:ext>
            </a:extLst>
          </p:cNvPr>
          <p:cNvSpPr>
            <a:spLocks noGrp="1"/>
          </p:cNvSpPr>
          <p:nvPr>
            <p:ph type="title"/>
          </p:nvPr>
        </p:nvSpPr>
        <p:spPr>
          <a:xfrm>
            <a:off x="240910" y="313192"/>
            <a:ext cx="10742400" cy="463668"/>
          </a:xfrm>
        </p:spPr>
        <p:txBody>
          <a:bodyPr>
            <a:noAutofit/>
          </a:bodyPr>
          <a:lstStyle/>
          <a:p>
            <a:r>
              <a:rPr lang="en-US" sz="3200" b="1" dirty="0">
                <a:solidFill>
                  <a:srgbClr val="7030A0"/>
                </a:solidFill>
                <a:latin typeface="Arial" panose="020B0604020202020204" pitchFamily="34" charset="0"/>
                <a:cs typeface="Arial" panose="020B0604020202020204" pitchFamily="34" charset="0"/>
              </a:rPr>
              <a:t> </a:t>
            </a:r>
            <a:endParaRPr lang="en-GB" sz="3200" b="1" dirty="0">
              <a:solidFill>
                <a:srgbClr val="7030A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12F6721-0FAF-47F2-95A6-E73A895DE4EA}"/>
              </a:ext>
            </a:extLst>
          </p:cNvPr>
          <p:cNvSpPr/>
          <p:nvPr/>
        </p:nvSpPr>
        <p:spPr>
          <a:xfrm rot="5400000">
            <a:off x="5654486" y="-5045378"/>
            <a:ext cx="552452" cy="1155761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r>
              <a:rPr lang="en-US" sz="2800" b="1" dirty="0">
                <a:solidFill>
                  <a:prstClr val="white"/>
                </a:solidFill>
                <a:latin typeface="Arial" panose="020B0604020202020204" pitchFamily="34" charset="0"/>
                <a:cs typeface="Arial" panose="020B0604020202020204" pitchFamily="34" charset="0"/>
              </a:rPr>
              <a:t>Learning from Complaints  </a:t>
            </a:r>
          </a:p>
        </p:txBody>
      </p:sp>
      <p:sp>
        <p:nvSpPr>
          <p:cNvPr id="5" name="Content Placeholder 2">
            <a:extLst>
              <a:ext uri="{FF2B5EF4-FFF2-40B4-BE49-F238E27FC236}">
                <a16:creationId xmlns:a16="http://schemas.microsoft.com/office/drawing/2014/main" id="{16166986-AD70-4CDE-8F6B-FE841BC30E5A}"/>
              </a:ext>
            </a:extLst>
          </p:cNvPr>
          <p:cNvSpPr txBox="1">
            <a:spLocks/>
          </p:cNvSpPr>
          <p:nvPr/>
        </p:nvSpPr>
        <p:spPr>
          <a:xfrm>
            <a:off x="256486" y="1336335"/>
            <a:ext cx="5593582" cy="4896983"/>
          </a:xfrm>
          <a:prstGeom prst="rect">
            <a:avLst/>
          </a:prstGeom>
        </p:spPr>
        <p:txBody>
          <a:bodyPr vert="horz" lIns="0" tIns="0" rIns="0" bIns="0" rtlCol="0">
            <a:noAutofit/>
          </a:bodyPr>
          <a:lstStyle>
            <a:lvl1pPr marL="0" indent="0" algn="l" defTabSz="914377" rtl="0" eaLnBrk="1" latinLnBrk="0" hangingPunct="1">
              <a:lnSpc>
                <a:spcPct val="85000"/>
              </a:lnSpc>
              <a:spcBef>
                <a:spcPts val="1000"/>
              </a:spcBef>
              <a:buFont typeface="Arial" panose="020B0604020202020204" pitchFamily="34" charset="0"/>
              <a:buNone/>
              <a:defRPr sz="2000" b="0" kern="1200">
                <a:solidFill>
                  <a:schemeClr val="tx1"/>
                </a:solidFill>
                <a:latin typeface="+mj-lt"/>
                <a:ea typeface="+mn-ea"/>
                <a:cs typeface="+mn-cs"/>
              </a:defRPr>
            </a:lvl1pPr>
            <a:lvl2pPr marL="285744" indent="-285744" algn="l" defTabSz="914377" rtl="0" eaLnBrk="1" latinLnBrk="0" hangingPunct="1">
              <a:lnSpc>
                <a:spcPct val="85000"/>
              </a:lnSpc>
              <a:spcBef>
                <a:spcPts val="1000"/>
              </a:spcBef>
              <a:buClr>
                <a:schemeClr val="accent1"/>
              </a:buClr>
              <a:buFont typeface="Arial" panose="020B0604020202020204" pitchFamily="34" charset="0"/>
              <a:buChar char="•"/>
              <a:defRPr sz="2000" kern="1200">
                <a:solidFill>
                  <a:schemeClr val="tx1"/>
                </a:solidFill>
                <a:latin typeface="+mj-lt"/>
                <a:ea typeface="+mn-ea"/>
                <a:cs typeface="+mn-cs"/>
              </a:defRPr>
            </a:lvl2pPr>
            <a:lvl3pPr marL="534975" indent="-261932" algn="l" defTabSz="914377" rtl="0" eaLnBrk="1" latinLnBrk="0" hangingPunct="1">
              <a:lnSpc>
                <a:spcPct val="85000"/>
              </a:lnSpc>
              <a:spcBef>
                <a:spcPts val="1000"/>
              </a:spcBef>
              <a:buClr>
                <a:schemeClr val="accent1"/>
              </a:buClr>
              <a:buFont typeface="Arial" panose="020B0604020202020204" pitchFamily="34" charset="0"/>
              <a:buChar char="•"/>
              <a:defRPr sz="1800" kern="1200">
                <a:solidFill>
                  <a:schemeClr val="tx1"/>
                </a:solidFill>
                <a:latin typeface="+mj-lt"/>
                <a:ea typeface="+mn-ea"/>
                <a:cs typeface="+mn-cs"/>
              </a:defRPr>
            </a:lvl3pPr>
            <a:lvl4pPr marL="808018" indent="-273044" algn="l" defTabSz="914377" rtl="0" eaLnBrk="1" latinLnBrk="0" hangingPunct="1">
              <a:lnSpc>
                <a:spcPct val="85000"/>
              </a:lnSpc>
              <a:spcBef>
                <a:spcPts val="1000"/>
              </a:spcBef>
              <a:buClr>
                <a:schemeClr val="accent1"/>
              </a:buClr>
              <a:buFont typeface="Arial" panose="020B0604020202020204" pitchFamily="34" charset="0"/>
              <a:buChar char="•"/>
              <a:defRPr sz="1600" kern="1200">
                <a:solidFill>
                  <a:schemeClr val="tx1"/>
                </a:solidFill>
                <a:latin typeface="+mj-lt"/>
                <a:ea typeface="+mn-ea"/>
                <a:cs typeface="+mn-cs"/>
              </a:defRPr>
            </a:lvl4pPr>
            <a:lvl5pPr marL="811193" indent="-274632" algn="l" defTabSz="914377" rtl="0" eaLnBrk="1" latinLnBrk="0" hangingPunct="1">
              <a:lnSpc>
                <a:spcPct val="85000"/>
              </a:lnSpc>
              <a:spcBef>
                <a:spcPts val="10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pPr>
            <a:endParaRPr lang="en-US" sz="1400" dirty="0">
              <a:solidFill>
                <a:prstClr val="black"/>
              </a:solidFill>
            </a:endParaRPr>
          </a:p>
          <a:p>
            <a:pPr algn="just">
              <a:lnSpc>
                <a:spcPct val="100000"/>
              </a:lnSpc>
              <a:spcBef>
                <a:spcPts val="0"/>
              </a:spcBef>
            </a:pPr>
            <a:endParaRPr lang="en-US" sz="1400" dirty="0">
              <a:solidFill>
                <a:prstClr val="black"/>
              </a:solidFill>
              <a:latin typeface="Calibri" panose="020F0502020204030204"/>
            </a:endParaRPr>
          </a:p>
          <a:p>
            <a:pPr algn="just">
              <a:lnSpc>
                <a:spcPct val="100000"/>
              </a:lnSpc>
              <a:spcBef>
                <a:spcPts val="0"/>
              </a:spcBef>
            </a:pPr>
            <a:endParaRPr lang="en-GB" sz="1400" dirty="0">
              <a:solidFill>
                <a:prstClr val="black"/>
              </a:solidFill>
              <a:latin typeface="Calibri" panose="020F0502020204030204"/>
            </a:endParaRPr>
          </a:p>
          <a:p>
            <a:pPr>
              <a:spcBef>
                <a:spcPts val="0"/>
              </a:spcBef>
            </a:pPr>
            <a:r>
              <a:rPr lang="en-GB" sz="1400" dirty="0">
                <a:solidFill>
                  <a:prstClr val="black"/>
                </a:solidFill>
                <a:latin typeface="Calibri" panose="020F0502020204030204"/>
              </a:rPr>
              <a:t> </a:t>
            </a:r>
          </a:p>
          <a:p>
            <a:pPr>
              <a:spcBef>
                <a:spcPts val="0"/>
              </a:spcBef>
            </a:pPr>
            <a:endParaRPr lang="en-GB" sz="1400" dirty="0">
              <a:solidFill>
                <a:prstClr val="black"/>
              </a:solidFill>
              <a:latin typeface="Calibri" panose="020F0502020204030204"/>
            </a:endParaRPr>
          </a:p>
        </p:txBody>
      </p:sp>
      <p:sp>
        <p:nvSpPr>
          <p:cNvPr id="2" name="TextBox 1"/>
          <p:cNvSpPr txBox="1"/>
          <p:nvPr/>
        </p:nvSpPr>
        <p:spPr>
          <a:xfrm>
            <a:off x="256486" y="1336335"/>
            <a:ext cx="11453032" cy="3970318"/>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One of the most important parts of the complaints process is that we can demonstrate that we are learning from the complaints that we handle and prevent issues from repeating themselves.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We want our customers to get the best possible service, and we want our staff to continually make improvements to design out problems as much as possible. Mistakes will still happen; we are only human! But we review complaints with a view to implementing change for the better.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Every three months, our teams review all the complaints and set tasks that will create improvement. These are added to an action list that we use to report progress onwards to our Leadership Team, Board of Management, and our customers.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Please use the link to access the current </a:t>
            </a:r>
            <a:r>
              <a:rPr lang="en-US" b="1" dirty="0">
                <a:solidFill>
                  <a:srgbClr val="7030A0"/>
                </a:solidFill>
                <a:latin typeface="Arial" panose="020B0604020202020204" pitchFamily="34" charset="0"/>
                <a:cs typeface="Arial" panose="020B0604020202020204" pitchFamily="34" charset="0"/>
              </a:rPr>
              <a:t>Complaints Action List for 2021-22 </a:t>
            </a:r>
          </a:p>
          <a:p>
            <a:endParaRPr lang="en-US" b="1" dirty="0">
              <a:solidFill>
                <a:srgbClr val="7030A0"/>
              </a:solidFill>
              <a:latin typeface="Arial" panose="020B0604020202020204" pitchFamily="34" charset="0"/>
              <a:cs typeface="Arial" panose="020B0604020202020204" pitchFamily="34" charset="0"/>
            </a:endParaRPr>
          </a:p>
          <a:p>
            <a:endParaRPr lang="en-US" b="1"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3966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718</Words>
  <Application>Microsoft Office PowerPoint</Application>
  <PresentationFormat>Widescreen</PresentationFormat>
  <Paragraphs>76</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Annual Service Complaints Report 2021-22 </vt:lpstr>
      <vt:lpstr>Stage 1 Complaints   </vt:lpstr>
      <vt:lpstr>Stage 1 Complaints   </vt:lpstr>
      <vt:lpstr>Stage 2 Complaints   </vt:lpstr>
      <vt:lpstr>Stage 2 Complaints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AGILE WORKING GUIDE</dc:title>
  <dc:creator>Catherine Dalgarno  Intertek</dc:creator>
  <cp:lastModifiedBy>Reid,Ayesha</cp:lastModifiedBy>
  <cp:revision>136</cp:revision>
  <dcterms:created xsi:type="dcterms:W3CDTF">2021-10-04T15:32:38Z</dcterms:created>
  <dcterms:modified xsi:type="dcterms:W3CDTF">2022-09-16T10:16:02Z</dcterms:modified>
</cp:coreProperties>
</file>